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4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 Onychomycosis Market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Receiving treatement</c:v>
                </c:pt>
                <c:pt idx="1">
                  <c:v>No treatement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9F08DD-CCD4-417C-8C92-285EA0874DAE}" type="datetimeFigureOut">
              <a:rPr lang="fr-CA" smtClean="0"/>
              <a:t>2012-06-10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5A07A45-D2D7-4FE0-BB1F-2CDE2E97BDD6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5256583"/>
          </a:xfrm>
        </p:spPr>
        <p:txBody>
          <a:bodyPr/>
          <a:lstStyle/>
          <a:p>
            <a:r>
              <a:rPr lang="fr-CA" dirty="0" smtClean="0"/>
              <a:t>Innovative Topical </a:t>
            </a:r>
            <a:r>
              <a:rPr lang="en-CA" dirty="0" smtClean="0"/>
              <a:t>Antifungal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681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Onychomycosis market is still in search for a topical product that can penetrate the nail plate and provide : </a:t>
            </a:r>
          </a:p>
          <a:p>
            <a:pPr marL="0" indent="0" algn="ctr"/>
            <a:r>
              <a:rPr lang="en-CA" sz="2800" dirty="0" smtClean="0">
                <a:sym typeface="Wingdings" pitchFamily="2" charset="2"/>
              </a:rPr>
              <a:t>100% clear nail</a:t>
            </a:r>
          </a:p>
          <a:p>
            <a:pPr marL="0" indent="0" algn="ctr"/>
            <a:r>
              <a:rPr lang="en-CA" sz="2800" smtClean="0">
                <a:sym typeface="Wingdings" pitchFamily="2" charset="2"/>
              </a:rPr>
              <a:t>Infection cure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525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Introducing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3"/>
            <a:ext cx="7520940" cy="2952328"/>
          </a:xfrm>
        </p:spPr>
        <p:txBody>
          <a:bodyPr>
            <a:normAutofit/>
          </a:bodyPr>
          <a:lstStyle/>
          <a:p>
            <a:pPr algn="ctr"/>
            <a:r>
              <a:rPr lang="en-CA" sz="9600" dirty="0" smtClean="0"/>
              <a:t>RAF02</a:t>
            </a:r>
            <a:endParaRPr lang="en-CA" sz="9600" dirty="0"/>
          </a:p>
        </p:txBody>
      </p:sp>
    </p:spTree>
    <p:extLst>
      <p:ext uri="{BB962C8B-B14F-4D97-AF65-F5344CB8AC3E}">
        <p14:creationId xmlns:p14="http://schemas.microsoft.com/office/powerpoint/2010/main" val="32367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Raf02 features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A" sz="3600" dirty="0" smtClean="0"/>
              <a:t>Topical liquid formulation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A" sz="3600" dirty="0" smtClean="0"/>
              <a:t>Non-irritant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A" sz="3600" dirty="0" smtClean="0"/>
              <a:t>High effective penetration to </a:t>
            </a:r>
            <a:r>
              <a:rPr lang="en-CA" sz="3600" dirty="0"/>
              <a:t>t</a:t>
            </a:r>
            <a:r>
              <a:rPr lang="en-CA" sz="3600" dirty="0" smtClean="0"/>
              <a:t>he nail bed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A" sz="3600" dirty="0" smtClean="0"/>
              <a:t>Stable at room temperature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9437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Raf02 Features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Dissolves high % of Active Antifungal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Sustained release formulation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Protective coat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No need to use nail polish remover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6604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Raf02 Features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Provides a protective membrane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Preservative free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Clinically tested with higher cure rates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Ingredients FDA </a:t>
            </a:r>
            <a:r>
              <a:rPr lang="en-CA" sz="3600" dirty="0"/>
              <a:t>approved</a:t>
            </a:r>
            <a:endParaRPr lang="en-CA" sz="3600" dirty="0" smtClean="0"/>
          </a:p>
          <a:p>
            <a:pPr marL="571500" indent="-571500">
              <a:buFont typeface="Wingdings" pitchFamily="2" charset="2"/>
              <a:buChar char="Ø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5447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Raf02 clinical experience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CA" sz="2800" dirty="0" smtClean="0"/>
              <a:t>12 patients with fungal infection of the nail and toenail have used RAF02</a:t>
            </a:r>
          </a:p>
          <a:p>
            <a:pPr algn="ctr"/>
            <a:endParaRPr lang="en-CA" sz="2800" dirty="0" smtClean="0">
              <a:sym typeface="Wingdings" pitchFamily="2" charset="2"/>
            </a:endParaRPr>
          </a:p>
          <a:p>
            <a:pPr algn="ctr"/>
            <a:endParaRPr lang="en-CA" sz="2800" dirty="0">
              <a:sym typeface="Wingdings" pitchFamily="2" charset="2"/>
            </a:endParaRPr>
          </a:p>
          <a:p>
            <a:pPr algn="ctr"/>
            <a:r>
              <a:rPr lang="en-CA" sz="2800" dirty="0" smtClean="0">
                <a:sym typeface="Wingdings" pitchFamily="2" charset="2"/>
              </a:rPr>
              <a:t>100% cure rate</a:t>
            </a:r>
            <a:endParaRPr lang="en-CA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2160" y="1988840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28184" y="3284984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13285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44008" y="371703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12160" y="3717032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79712" y="342900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39752" y="2204864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411760" y="3789040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Raf02 Road 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493456" cy="39125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CA" sz="3600" dirty="0"/>
              <a:t>Formulation </a:t>
            </a:r>
            <a:r>
              <a:rPr lang="en-CA" sz="3600" dirty="0" smtClean="0"/>
              <a:t>Design  ✔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Research &amp; Development ✔</a:t>
            </a:r>
            <a:endParaRPr lang="en-CA" sz="3600" dirty="0"/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Clinical </a:t>
            </a:r>
            <a:r>
              <a:rPr lang="en-CA" sz="3600" dirty="0"/>
              <a:t>Testing  </a:t>
            </a:r>
            <a:r>
              <a:rPr lang="en-CA" sz="3600" dirty="0" smtClean="0"/>
              <a:t>✔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Further </a:t>
            </a:r>
            <a:r>
              <a:rPr lang="en-CA" sz="3600" dirty="0"/>
              <a:t>Research &amp; </a:t>
            </a:r>
            <a:r>
              <a:rPr lang="en-CA" sz="3600" dirty="0" smtClean="0"/>
              <a:t>Development✔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Application for a Patent </a:t>
            </a:r>
            <a:r>
              <a:rPr lang="en-CA" sz="3600" b="0" dirty="0"/>
              <a:t> </a:t>
            </a:r>
            <a:r>
              <a:rPr lang="en-CA" sz="3600" b="0" dirty="0" smtClean="0"/>
              <a:t>✔</a:t>
            </a:r>
          </a:p>
          <a:p>
            <a:pPr>
              <a:buFont typeface="Wingdings" pitchFamily="2" charset="2"/>
              <a:buChar char="Ø"/>
            </a:pPr>
            <a:r>
              <a:rPr lang="en-CA" sz="3600" dirty="0" smtClean="0"/>
              <a:t>Strategic Partnering </a:t>
            </a:r>
          </a:p>
        </p:txBody>
      </p:sp>
    </p:spTree>
    <p:extLst>
      <p:ext uri="{BB962C8B-B14F-4D97-AF65-F5344CB8AC3E}">
        <p14:creationId xmlns:p14="http://schemas.microsoft.com/office/powerpoint/2010/main" val="24119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Raf02 Road map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CA" sz="3600" dirty="0"/>
              <a:t>Venture Capital </a:t>
            </a:r>
            <a:r>
              <a:rPr lang="en-CA" sz="3600" dirty="0" smtClean="0"/>
              <a:t>Financing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FDA approved Clinical Trial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FDA Registration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CA" sz="3600" dirty="0" smtClean="0"/>
              <a:t>Marketing  </a:t>
            </a:r>
            <a:r>
              <a:rPr lang="en-CA" sz="3600" dirty="0" smtClean="0">
                <a:sym typeface="Wingdings" pitchFamily="2" charset="2"/>
              </a:rPr>
              <a:t> $Sales</a:t>
            </a:r>
          </a:p>
          <a:p>
            <a:pPr marL="571500" indent="-571500">
              <a:buFont typeface="Wingdings" pitchFamily="2" charset="2"/>
              <a:buChar char="Ø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0202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Raf02 Clinical Results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560840" cy="3096344"/>
          </a:xfrm>
        </p:spPr>
      </p:pic>
      <p:sp>
        <p:nvSpPr>
          <p:cNvPr id="9" name="TextBox 8"/>
          <p:cNvSpPr txBox="1"/>
          <p:nvPr/>
        </p:nvSpPr>
        <p:spPr>
          <a:xfrm>
            <a:off x="2051720" y="4365103"/>
            <a:ext cx="526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Before Treatment with </a:t>
            </a:r>
            <a:r>
              <a:rPr lang="en-CA" sz="3200" b="1" dirty="0" smtClean="0"/>
              <a:t>RAF02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499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/>
              <a:t>Raf02 Clinical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416824" cy="3060192"/>
          </a:xfrm>
        </p:spPr>
      </p:pic>
      <p:sp>
        <p:nvSpPr>
          <p:cNvPr id="5" name="TextBox 4"/>
          <p:cNvSpPr txBox="1"/>
          <p:nvPr/>
        </p:nvSpPr>
        <p:spPr>
          <a:xfrm>
            <a:off x="1979712" y="4291281"/>
            <a:ext cx="494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After Treatment with </a:t>
            </a:r>
            <a:r>
              <a:rPr lang="en-CA" sz="3200" b="1" dirty="0" smtClean="0"/>
              <a:t>RAF02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957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60840" cy="5486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err="1" smtClean="0"/>
              <a:t>onychomycosis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357984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Fungal Infection of nails and toes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Caused by dermatophytes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Infect the nail plate and nail bed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Causes nails deformation, discoloration and thickening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Causes pain and social embarrassment</a:t>
            </a:r>
          </a:p>
          <a:p>
            <a:pPr>
              <a:buFont typeface="Arial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224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/>
              <a:t>Raf02 Clinical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632848" cy="3240360"/>
          </a:xfrm>
        </p:spPr>
      </p:pic>
      <p:sp>
        <p:nvSpPr>
          <p:cNvPr id="5" name="TextBox 4"/>
          <p:cNvSpPr txBox="1"/>
          <p:nvPr/>
        </p:nvSpPr>
        <p:spPr>
          <a:xfrm>
            <a:off x="2195736" y="4416805"/>
            <a:ext cx="546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Before Treatment with </a:t>
            </a:r>
            <a:r>
              <a:rPr lang="en-CA" sz="3200" b="1" dirty="0" smtClean="0"/>
              <a:t>RAF02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3466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/>
              <a:t>Raf02 Clinical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560840" cy="3289680"/>
          </a:xfrm>
        </p:spPr>
      </p:pic>
      <p:sp>
        <p:nvSpPr>
          <p:cNvPr id="5" name="TextBox 4"/>
          <p:cNvSpPr txBox="1"/>
          <p:nvPr/>
        </p:nvSpPr>
        <p:spPr>
          <a:xfrm>
            <a:off x="2195736" y="4432756"/>
            <a:ext cx="505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After Treatment with </a:t>
            </a:r>
            <a:r>
              <a:rPr lang="en-CA" sz="3200" b="1" dirty="0" smtClean="0"/>
              <a:t>RAF02</a:t>
            </a:r>
            <a:r>
              <a:rPr lang="en-CA" sz="3200" dirty="0" smtClean="0"/>
              <a:t>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26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b="1" dirty="0" smtClean="0"/>
              <a:t>RAF02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r>
              <a:rPr lang="en-CA" sz="2400" dirty="0" smtClean="0"/>
              <a:t>Contact Information</a:t>
            </a:r>
            <a:r>
              <a:rPr lang="en-CA" sz="2400" dirty="0" smtClean="0"/>
              <a:t>:</a:t>
            </a:r>
            <a:endParaRPr lang="en-CA" sz="2400" dirty="0"/>
          </a:p>
          <a:p>
            <a:r>
              <a:rPr lang="en-CA" sz="2400" dirty="0" err="1" smtClean="0"/>
              <a:t>Samy</a:t>
            </a:r>
            <a:r>
              <a:rPr lang="en-CA" sz="2400" dirty="0" smtClean="0"/>
              <a:t> </a:t>
            </a:r>
            <a:r>
              <a:rPr lang="en-CA" sz="2400" dirty="0" err="1" smtClean="0"/>
              <a:t>Saad</a:t>
            </a:r>
            <a:r>
              <a:rPr lang="en-CA" sz="2400" dirty="0" smtClean="0"/>
              <a:t>, </a:t>
            </a:r>
            <a:r>
              <a:rPr lang="en-CA" sz="2400" dirty="0" err="1" smtClean="0"/>
              <a:t>R.Ph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Managing Director</a:t>
            </a:r>
          </a:p>
          <a:p>
            <a:r>
              <a:rPr lang="en-CA" sz="2400" dirty="0" err="1" smtClean="0"/>
              <a:t>Richpoint</a:t>
            </a:r>
            <a:r>
              <a:rPr lang="en-CA" sz="2400" dirty="0" smtClean="0"/>
              <a:t> </a:t>
            </a:r>
            <a:r>
              <a:rPr lang="en-CA" sz="2400" dirty="0" err="1" smtClean="0"/>
              <a:t>Pharma</a:t>
            </a:r>
            <a:endParaRPr lang="en-CA" sz="2400" dirty="0" smtClean="0"/>
          </a:p>
          <a:p>
            <a:r>
              <a:rPr lang="en-CA" sz="2400" dirty="0" smtClean="0"/>
              <a:t>10815 </a:t>
            </a:r>
            <a:r>
              <a:rPr lang="en-CA" sz="2400" dirty="0" err="1" smtClean="0"/>
              <a:t>Yonge</a:t>
            </a:r>
            <a:r>
              <a:rPr lang="en-CA" sz="2400" dirty="0" smtClean="0"/>
              <a:t> </a:t>
            </a:r>
            <a:r>
              <a:rPr lang="en-CA" sz="2400" dirty="0" err="1" smtClean="0"/>
              <a:t>Sreet</a:t>
            </a:r>
            <a:r>
              <a:rPr lang="en-CA" sz="2400" dirty="0" smtClean="0"/>
              <a:t>, Richmond Hill</a:t>
            </a:r>
          </a:p>
          <a:p>
            <a:r>
              <a:rPr lang="en-CA" sz="2400" dirty="0" smtClean="0"/>
              <a:t>Ontario L4C3E3 Canada</a:t>
            </a:r>
          </a:p>
          <a:p>
            <a:r>
              <a:rPr lang="en-CA" sz="2400" dirty="0" smtClean="0"/>
              <a:t>(416) </a:t>
            </a:r>
            <a:r>
              <a:rPr lang="en-CA" sz="2400" dirty="0" smtClean="0"/>
              <a:t>877-2793</a:t>
            </a:r>
          </a:p>
          <a:p>
            <a:r>
              <a:rPr lang="en-CA" sz="2400" dirty="0" smtClean="0"/>
              <a:t>ssaad@richpointpharma.com</a:t>
            </a:r>
            <a:endParaRPr lang="en-CA" sz="2400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3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Onychomycosis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35 million people in the US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95% </a:t>
            </a:r>
            <a:r>
              <a:rPr lang="en-CA" sz="2800" dirty="0"/>
              <a:t>of </a:t>
            </a:r>
            <a:r>
              <a:rPr lang="en-CA" sz="2800" dirty="0" smtClean="0"/>
              <a:t>Onychomycosis infections are of toenails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47% of patients not receiving treatement</a:t>
            </a:r>
            <a:endParaRPr lang="en-CA" sz="2800" dirty="0"/>
          </a:p>
          <a:p>
            <a:pPr>
              <a:buFont typeface="Arial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9729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/>
              <a:t>US Onychomycosis Market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794779"/>
              </p:ext>
            </p:extLst>
          </p:nvPr>
        </p:nvGraphicFramePr>
        <p:xfrm>
          <a:off x="611560" y="1124744"/>
          <a:ext cx="7854131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32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Treatment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Nail debridement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Oral medication (systemic)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Topical medication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Combination of nail debridement and medication</a:t>
            </a:r>
          </a:p>
          <a:p>
            <a:pPr>
              <a:buFont typeface="Arial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767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Lamisil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Worldwide sales $1.2 Billion-2004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1.4 Million new prescriptions per year in the US-2010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Efficacy rate = 38% (Standard of Care)</a:t>
            </a:r>
          </a:p>
          <a:p>
            <a:pPr>
              <a:buFont typeface="Arial" pitchFamily="34" charset="0"/>
              <a:buChar char="•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4608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Lamisil limitations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Safety concerns : Liver Toxicity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Multiple drug-drug  interactions and multiple drug-food interactions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Efficacy rate only 38% with high relapse rate leading to patients redoing other courses of treatement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Multiple doctor visits and follow-ups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302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Topical treatement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Creams and solutions are not effective (</a:t>
            </a:r>
            <a:r>
              <a:rPr lang="en-CA" sz="2800" dirty="0"/>
              <a:t>c</a:t>
            </a:r>
            <a:r>
              <a:rPr lang="en-CA" sz="2800" dirty="0" smtClean="0"/>
              <a:t>annot penetrate the nail structure)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Only Penlac </a:t>
            </a:r>
            <a:r>
              <a:rPr lang="en-CA" sz="2800" dirty="0"/>
              <a:t>® </a:t>
            </a:r>
            <a:r>
              <a:rPr lang="en-CA" sz="2800" dirty="0" smtClean="0"/>
              <a:t>Lacquer is approved for treatement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US sales $125 Million in 2002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350 000 new prescriptions /year-2010</a:t>
            </a:r>
          </a:p>
          <a:p>
            <a:pPr marL="0" indent="0"/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41558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dirty="0" smtClean="0"/>
              <a:t>Penlac Limitations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560840" cy="352839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Low labelled efficacy (5.5 - 8.5%)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Need to use nail polish remover before applying the next coat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1810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165</TotalTime>
  <Words>402</Words>
  <Application>Microsoft Office PowerPoint</Application>
  <PresentationFormat>On-screen Show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Innovative Topical Antifungal</vt:lpstr>
      <vt:lpstr>onychomycosis</vt:lpstr>
      <vt:lpstr>Onychomycosis Market</vt:lpstr>
      <vt:lpstr>US Onychomycosis Market</vt:lpstr>
      <vt:lpstr>Treatment options</vt:lpstr>
      <vt:lpstr>Lamisil</vt:lpstr>
      <vt:lpstr>Lamisil limitations</vt:lpstr>
      <vt:lpstr>Topical treatement</vt:lpstr>
      <vt:lpstr>Penlac Limitations</vt:lpstr>
      <vt:lpstr>Conclusion</vt:lpstr>
      <vt:lpstr>Introducing </vt:lpstr>
      <vt:lpstr>Raf02 features</vt:lpstr>
      <vt:lpstr>Raf02 Features (Cont.)</vt:lpstr>
      <vt:lpstr>Raf02 Features (cont.)</vt:lpstr>
      <vt:lpstr>Raf02 clinical experience</vt:lpstr>
      <vt:lpstr>Raf02 Road map</vt:lpstr>
      <vt:lpstr>Raf02 Road map (cont.)</vt:lpstr>
      <vt:lpstr>Raf02 Clinical Results</vt:lpstr>
      <vt:lpstr>Raf02 Clinical Results</vt:lpstr>
      <vt:lpstr>Raf02 Clinical Results</vt:lpstr>
      <vt:lpstr>Raf02 Clinical Results</vt:lpstr>
      <vt:lpstr>RAF02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Topical </dc:title>
  <dc:creator>Rafael</dc:creator>
  <cp:lastModifiedBy>owner</cp:lastModifiedBy>
  <cp:revision>21</cp:revision>
  <dcterms:created xsi:type="dcterms:W3CDTF">2012-05-21T16:33:51Z</dcterms:created>
  <dcterms:modified xsi:type="dcterms:W3CDTF">2012-06-11T03:35:35Z</dcterms:modified>
</cp:coreProperties>
</file>